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7" r:id="rId10"/>
    <p:sldId id="266" r:id="rId11"/>
    <p:sldId id="265" r:id="rId12"/>
    <p:sldId id="264" r:id="rId13"/>
    <p:sldId id="269" r:id="rId14"/>
    <p:sldId id="262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42532" y="2146300"/>
            <a:ext cx="70290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IN" sz="2000" dirty="0">
              <a:latin typeface="+mj-lt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alibri"/>
                <a:cs typeface="Times New Roman"/>
              </a:rPr>
              <a:t>EV Vehicle/Charging Demand Prediction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IN" sz="2000" dirty="0">
              <a:latin typeface="+mj-lt"/>
            </a:endParaRPr>
          </a:p>
          <a:p>
            <a:r>
              <a:rPr lang="en-IN" sz="2000" dirty="0"/>
              <a:t>       </a:t>
            </a:r>
          </a:p>
          <a:p>
            <a:r>
              <a:rPr lang="en-IN" sz="2000" b="1" dirty="0">
                <a:solidFill>
                  <a:schemeClr val="tx2"/>
                </a:solidFill>
              </a:rPr>
              <a:t>       </a:t>
            </a:r>
            <a:r>
              <a:rPr lang="en-IN" sz="1800" b="1" dirty="0">
                <a:solidFill>
                  <a:schemeClr val="tx2"/>
                </a:solidFill>
              </a:rPr>
              <a:t>Harshitha Nuka </a:t>
            </a:r>
          </a:p>
          <a:p>
            <a:r>
              <a:rPr lang="en-IN" sz="2000" dirty="0">
                <a:latin typeface="+mj-lt"/>
              </a:rPr>
              <a:t>       </a:t>
            </a:r>
            <a:r>
              <a:rPr lang="en-IN" sz="1400" dirty="0">
                <a:solidFill>
                  <a:schemeClr val="tx2"/>
                </a:solidFill>
                <a:latin typeface="+mj-lt"/>
              </a:rPr>
              <a:t>AICTE Student ID: STU682aa7117426b1747625745 </a:t>
            </a:r>
          </a:p>
          <a:p>
            <a:r>
              <a:rPr lang="en-IN" sz="1400" dirty="0">
                <a:solidFill>
                  <a:schemeClr val="tx2"/>
                </a:solidFill>
                <a:latin typeface="+mj-lt"/>
              </a:rPr>
              <a:t>          </a:t>
            </a:r>
            <a:r>
              <a:rPr lang="en-US" sz="1400" dirty="0">
                <a:solidFill>
                  <a:schemeClr val="tx2"/>
                </a:solidFill>
              </a:rPr>
              <a:t>AICTE Internship ID: INTERNSHIP_175040797468551b2636342</a:t>
            </a:r>
            <a:endParaRPr lang="en-IN" sz="1400" dirty="0">
              <a:solidFill>
                <a:schemeClr val="tx2"/>
              </a:solidFill>
              <a:latin typeface="+mj-lt"/>
            </a:endParaRPr>
          </a:p>
          <a:p>
            <a:r>
              <a:rPr lang="en-IN" sz="2000" dirty="0">
                <a:latin typeface="+mj-lt"/>
              </a:rPr>
              <a:t>  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86E2-D186-54C9-3C84-61996366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C461C-C6F9-3F49-0802-07FABB2E1101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86651-3957-CEF2-B57E-8B753C3E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0" y="2078181"/>
            <a:ext cx="4929578" cy="3119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73E30-5D88-211C-A56F-4AA3E416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3" y="2078181"/>
            <a:ext cx="5514110" cy="303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7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CEDA-EFB5-DE78-739F-746EBE8E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00BC4-5956-42AE-9899-BA4AA73F26E2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 descr="A computer screen shot of a car factory&#10;&#10;AI-generated content may be incorrect.">
            <a:extLst>
              <a:ext uri="{FF2B5EF4-FFF2-40B4-BE49-F238E27FC236}">
                <a16:creationId xmlns:a16="http://schemas.microsoft.com/office/drawing/2014/main" id="{D3CB3B13-C31B-2327-69CC-B9ECE3C6E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1" y="1454522"/>
            <a:ext cx="8963891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62F9-1912-6A1E-DC3C-ADC24E8EF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573232-61D8-875E-4DB4-18D884183D3D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11A7EE-B4B2-69C0-4480-3F94410A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42380"/>
            <a:ext cx="8562109" cy="48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C2AED-B00D-4D39-698C-A54282C24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BD5B4-6BDB-8562-EBC6-4DA18BA66BAA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570A66-C113-CEF9-F764-022D7100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1662473"/>
            <a:ext cx="8991600" cy="50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6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CE577-1929-7B46-8CDA-399327F5A6A4}"/>
              </a:ext>
            </a:extLst>
          </p:cNvPr>
          <p:cNvSpPr txBox="1"/>
          <p:nvPr/>
        </p:nvSpPr>
        <p:spPr>
          <a:xfrm>
            <a:off x="665018" y="1870364"/>
            <a:ext cx="9504218" cy="2318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1400" dirty="0"/>
              <a:t>Successfully built a machine learning model to forecast EV adoption using real-world data.  ​</a:t>
            </a:r>
          </a:p>
          <a:p>
            <a:pPr marL="342900" indent="-342900">
              <a:buFont typeface="Arial,Sans-Serif"/>
              <a:buChar char="•"/>
            </a:pPr>
            <a:endParaRPr lang="en-US" sz="1400" dirty="0"/>
          </a:p>
          <a:p>
            <a:pPr marL="342900" indent="-342900">
              <a:buFont typeface="Arial,Sans-Serif"/>
              <a:buChar char="•"/>
            </a:pPr>
            <a:r>
              <a:rPr lang="en-US" sz="1400" dirty="0"/>
              <a:t>Applied key ML concepts: preprocessing, feature engineering, and regression modeling.  ​</a:t>
            </a:r>
          </a:p>
          <a:p>
            <a:pPr marL="342900" indent="-342900">
              <a:buFont typeface="Arial,Sans-Serif"/>
              <a:buChar char="•"/>
            </a:pPr>
            <a:endParaRPr lang="en-US" sz="1400" dirty="0"/>
          </a:p>
          <a:p>
            <a:pPr marL="342900" indent="-342900">
              <a:buFont typeface="Arial,Sans-Serif"/>
              <a:buChar char="•"/>
            </a:pPr>
            <a:r>
              <a:rPr lang="en-US" sz="1400" dirty="0"/>
              <a:t>Deployed results through an interactive </a:t>
            </a:r>
            <a:r>
              <a:rPr lang="en-US" sz="1400" dirty="0" err="1"/>
              <a:t>Streamlit</a:t>
            </a:r>
            <a:r>
              <a:rPr lang="en-US" sz="1400" dirty="0"/>
              <a:t> dashboard. ​</a:t>
            </a:r>
          </a:p>
          <a:p>
            <a:pPr marL="342900" indent="-342900">
              <a:buFont typeface="Arial,Sans-Serif"/>
              <a:buChar char="•"/>
            </a:pPr>
            <a:endParaRPr lang="en-US" sz="1400" dirty="0"/>
          </a:p>
          <a:p>
            <a:pPr marL="342900" indent="-342900">
              <a:buFont typeface="Arial,Sans-Serif"/>
              <a:buChar char="•"/>
            </a:pPr>
            <a:r>
              <a:rPr lang="en-US" sz="1400" dirty="0"/>
              <a:t> Enabled data-driven insights for regional planning and decision-making.​</a:t>
            </a:r>
          </a:p>
          <a:p>
            <a:pPr marL="342900" indent="-342900">
              <a:buFont typeface="Arial,Sans-Serif"/>
              <a:buChar char="•"/>
            </a:pPr>
            <a:endParaRPr lang="en-US" sz="1400" dirty="0"/>
          </a:p>
          <a:p>
            <a:pPr marL="342900" indent="-342900">
              <a:buFont typeface="Arial,Sans-Serif"/>
              <a:buChar char="•"/>
            </a:pPr>
            <a:r>
              <a:rPr lang="en-US" sz="1400" dirty="0"/>
              <a:t> Demonstrated the practical impact of AI/ML in solving real-world environmental and policy challenges.​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7085E-75C8-0E16-8ADF-3A566D7BC6FD}"/>
              </a:ext>
            </a:extLst>
          </p:cNvPr>
          <p:cNvSpPr txBox="1"/>
          <p:nvPr/>
        </p:nvSpPr>
        <p:spPr>
          <a:xfrm>
            <a:off x="401782" y="1620982"/>
            <a:ext cx="694389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Analyze electric vehicle (EV) adoption using real-world government data.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Apply machine learning techniques for time series forecasting.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 Perform data cleaning, transformation, and visualization.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Engineer meaningful features like lags, trends, and rolling averages.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Build and evaluate predictive models using regression techniques.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Interpret model results and understand forecasting metrics.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Create and deploy an interactive dashboard using </a:t>
            </a:r>
            <a:r>
              <a:rPr lang="en-US" sz="1400" dirty="0" err="1"/>
              <a:t>Streamlit</a:t>
            </a:r>
            <a:r>
              <a:rPr lang="en-US" sz="1400" dirty="0"/>
              <a:t>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Compare EV adoption trends across multiple regions (counties).</a:t>
            </a:r>
          </a:p>
          <a:p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Gain experience in working with end-to-end AI/ML pipelines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FFA4E-D97E-7D16-29B0-476250F39528}"/>
              </a:ext>
            </a:extLst>
          </p:cNvPr>
          <p:cNvSpPr txBox="1"/>
          <p:nvPr/>
        </p:nvSpPr>
        <p:spPr>
          <a:xfrm>
            <a:off x="457200" y="1648691"/>
            <a:ext cx="1028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Languages &amp; Libraries</a:t>
            </a:r>
          </a:p>
          <a:p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Programming language-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processing - pandas, </a:t>
            </a:r>
            <a:r>
              <a:rPr lang="en-US" sz="1400" dirty="0" err="1"/>
              <a:t>Numpy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Machine learning - scikit-learn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visualization -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handling &amp; support  - </a:t>
            </a:r>
            <a:r>
              <a:rPr lang="en-US" sz="1400" dirty="0" err="1"/>
              <a:t>Joblib</a:t>
            </a:r>
            <a:r>
              <a:rPr lang="en-US" sz="1400" dirty="0"/>
              <a:t>, TensorFlow </a:t>
            </a:r>
          </a:p>
          <a:p>
            <a:pPr marL="342900" indent="-342900">
              <a:buChar char="•"/>
            </a:pPr>
            <a:endParaRPr lang="en-US" sz="1400" b="1" dirty="0"/>
          </a:p>
          <a:p>
            <a:r>
              <a:rPr lang="en-US" sz="1400" b="1" dirty="0"/>
              <a:t>Development &amp; Deployment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development  - </a:t>
            </a:r>
            <a:r>
              <a:rPr lang="en-US" sz="1400" dirty="0" err="1"/>
              <a:t>Jupyter</a:t>
            </a:r>
            <a:r>
              <a:rPr lang="en-US" sz="1400" dirty="0"/>
              <a:t> Notebook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Interactive web dashboard - </a:t>
            </a:r>
            <a:r>
              <a:rPr lang="en-US" sz="1400" dirty="0" err="1"/>
              <a:t>Streamlit</a:t>
            </a:r>
            <a:endParaRPr lang="en-US" sz="1400" dirty="0"/>
          </a:p>
          <a:p>
            <a:pPr marL="285750" indent="-285750">
              <a:buChar char="•"/>
            </a:pPr>
            <a:endParaRPr lang="en-US" sz="1400" dirty="0"/>
          </a:p>
          <a:p>
            <a:r>
              <a:rPr lang="en-US" sz="1400" b="1" dirty="0"/>
              <a:t>Environment</a:t>
            </a:r>
          </a:p>
          <a:p>
            <a:endParaRPr lang="en-US" sz="1400" b="1" dirty="0"/>
          </a:p>
          <a:p>
            <a:r>
              <a:rPr lang="en-US" sz="1400" dirty="0"/>
              <a:t>  VS Code </a:t>
            </a:r>
          </a:p>
          <a:p>
            <a:endParaRPr lang="en-US" sz="1400" dirty="0"/>
          </a:p>
          <a:p>
            <a:r>
              <a:rPr lang="en-US" sz="1400" b="1" dirty="0"/>
              <a:t>Data Source</a:t>
            </a:r>
          </a:p>
          <a:p>
            <a:endParaRPr lang="en-US" sz="1400" b="1" dirty="0"/>
          </a:p>
          <a:p>
            <a:r>
              <a:rPr lang="en-US" sz="1400" dirty="0"/>
              <a:t>  EV registration data from *Washington State (USA)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23773-DB9D-F04D-AC3A-7D07FAC9024E}"/>
              </a:ext>
            </a:extLst>
          </p:cNvPr>
          <p:cNvSpPr txBox="1"/>
          <p:nvPr/>
        </p:nvSpPr>
        <p:spPr>
          <a:xfrm>
            <a:off x="845127" y="1759527"/>
            <a:ext cx="1028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Data Collection</a:t>
            </a:r>
          </a:p>
          <a:p>
            <a:r>
              <a:rPr lang="en-US" sz="1400" dirty="0"/>
              <a:t>    Collected EV registration data by county from Washington State. </a:t>
            </a:r>
          </a:p>
          <a:p>
            <a:endParaRPr lang="en-US" sz="1400" dirty="0"/>
          </a:p>
          <a:p>
            <a:r>
              <a:rPr lang="en-US" sz="1400" b="1" dirty="0"/>
              <a:t>2. Data Preprocessing</a:t>
            </a:r>
          </a:p>
          <a:p>
            <a:r>
              <a:rPr lang="en-US" sz="1400" dirty="0"/>
              <a:t>    Handled missing values and parsed date formats.  Encoded categorical features like county names. </a:t>
            </a:r>
          </a:p>
          <a:p>
            <a:endParaRPr lang="en-US" sz="1400" dirty="0"/>
          </a:p>
          <a:p>
            <a:r>
              <a:rPr lang="en-US" sz="1400" b="1" dirty="0"/>
              <a:t>3. Feature Engineering</a:t>
            </a:r>
          </a:p>
          <a:p>
            <a:r>
              <a:rPr lang="en-US" sz="1400" dirty="0"/>
              <a:t>    Created lag features, rolling means, growth percentages, and trend slopes.</a:t>
            </a:r>
          </a:p>
          <a:p>
            <a:endParaRPr lang="en-US" sz="1400" dirty="0"/>
          </a:p>
          <a:p>
            <a:r>
              <a:rPr lang="en-US" sz="1400" b="1" dirty="0"/>
              <a:t>4. Model Building</a:t>
            </a:r>
          </a:p>
          <a:p>
            <a:r>
              <a:rPr lang="en-US" sz="1400" dirty="0"/>
              <a:t>    Trained a machine learning model (Random Forest) using engineered features. </a:t>
            </a:r>
          </a:p>
          <a:p>
            <a:endParaRPr lang="en-US" sz="1400" b="1" dirty="0"/>
          </a:p>
          <a:p>
            <a:r>
              <a:rPr lang="en-US" sz="1400" b="1" dirty="0"/>
              <a:t>5. Forecasting</a:t>
            </a:r>
            <a:endParaRPr lang="en-US" sz="1400" dirty="0"/>
          </a:p>
          <a:p>
            <a:r>
              <a:rPr lang="en-US" sz="1400" dirty="0"/>
              <a:t>     Predicted EV adoption for the next 3 years on a monthly basis. </a:t>
            </a:r>
          </a:p>
          <a:p>
            <a:endParaRPr lang="en-US" sz="1400" b="1" dirty="0"/>
          </a:p>
          <a:p>
            <a:r>
              <a:rPr lang="en-US" sz="1400" b="1" dirty="0"/>
              <a:t>6. Visualization</a:t>
            </a:r>
            <a:endParaRPr lang="en-US" sz="1400" dirty="0"/>
          </a:p>
          <a:p>
            <a:r>
              <a:rPr lang="en-US" sz="1400" dirty="0"/>
              <a:t>     Plotted cumulative EV adoption trends for individual and multiple counties. </a:t>
            </a:r>
          </a:p>
          <a:p>
            <a:endParaRPr lang="en-US" sz="1400" dirty="0"/>
          </a:p>
          <a:p>
            <a:r>
              <a:rPr lang="en-US" sz="1400" b="1" dirty="0"/>
              <a:t>7. Deployment</a:t>
            </a:r>
          </a:p>
          <a:p>
            <a:r>
              <a:rPr lang="en-US" sz="1400" dirty="0"/>
              <a:t>     Built an interactive dashboard using  </a:t>
            </a:r>
            <a:r>
              <a:rPr lang="en-US" sz="1400" dirty="0" err="1"/>
              <a:t>Streamlit</a:t>
            </a:r>
            <a:r>
              <a:rPr lang="en-US" sz="1400" dirty="0"/>
              <a:t>  to display predictions and comparisons.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644B0-8CAB-BD6E-76CA-870AB8CFA3DF}"/>
              </a:ext>
            </a:extLst>
          </p:cNvPr>
          <p:cNvSpPr txBox="1"/>
          <p:nvPr/>
        </p:nvSpPr>
        <p:spPr>
          <a:xfrm>
            <a:off x="678873" y="1745673"/>
            <a:ext cx="109312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Despite growing interest in electric vehicles, government planners and stakeholders lack tools to:</a:t>
            </a:r>
          </a:p>
          <a:p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Understand current EV adoption trends at a regional level.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Predict future EV growth for planning infrastructure and policy.</a:t>
            </a:r>
          </a:p>
          <a:p>
            <a:pPr marL="285750" indent="-285750">
              <a:buChar char="•"/>
            </a:pPr>
            <a:endParaRPr lang="en-US" sz="1400" dirty="0"/>
          </a:p>
          <a:p>
            <a:pPr marL="285750" indent="-285750">
              <a:buChar char="•"/>
            </a:pPr>
            <a:r>
              <a:rPr lang="en-US" sz="1400" dirty="0"/>
              <a:t> Visualize adoption patterns across different counties. </a:t>
            </a:r>
          </a:p>
          <a:p>
            <a:pPr marL="285750" indent="-285750">
              <a:buChar char="•"/>
            </a:pPr>
            <a:endParaRPr lang="en-US" sz="1400" b="1" dirty="0"/>
          </a:p>
          <a:p>
            <a:r>
              <a:rPr lang="en-US" sz="1400" b="1" dirty="0"/>
              <a:t>Objective: </a:t>
            </a:r>
          </a:p>
          <a:p>
            <a:endParaRPr lang="en-US" sz="1400" dirty="0"/>
          </a:p>
          <a:p>
            <a:r>
              <a:rPr lang="en-US" sz="1400" dirty="0"/>
              <a:t>To build a machine learning model that forecasts EV adoption over the next 3 years, and present the results through an *interactive, user-friendly dashboard.  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9DF5C-81B4-40EA-73BF-511ACD8EA93F}"/>
              </a:ext>
            </a:extLst>
          </p:cNvPr>
          <p:cNvSpPr txBox="1"/>
          <p:nvPr/>
        </p:nvSpPr>
        <p:spPr>
          <a:xfrm>
            <a:off x="872836" y="1648691"/>
            <a:ext cx="10806546" cy="404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har char="•"/>
            </a:pPr>
            <a:r>
              <a:rPr lang="en-US" sz="1400" dirty="0"/>
              <a:t>Developed a machine learning model using historical EV data.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 Engineered time-based features to capture growth trends.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Used Random Forest Regression to forecast EV adoption for each county.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Built a </a:t>
            </a:r>
            <a:r>
              <a:rPr lang="en-US" sz="1400" dirty="0" err="1"/>
              <a:t>Streamlit</a:t>
            </a:r>
            <a:r>
              <a:rPr lang="en-US" sz="1400" dirty="0"/>
              <a:t> web app to interactively visualize forecasts.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Enabled users to:  Select a county and view its EV growth trend.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Compare EV adoption forecasts across up to 3 counties. </a:t>
            </a:r>
          </a:p>
          <a:p>
            <a:pPr marL="342900" indent="-342900">
              <a:buChar char="•"/>
            </a:pPr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 Analyze projected growth over a 3-year period. </a:t>
            </a:r>
          </a:p>
          <a:p>
            <a:endParaRPr lang="en-US" sz="1400" dirty="0"/>
          </a:p>
          <a:p>
            <a:r>
              <a:rPr lang="en-US" sz="1400" b="1" dirty="0"/>
              <a:t>GIT HUB REPOSITORY LINK:</a:t>
            </a:r>
          </a:p>
          <a:p>
            <a:endParaRPr lang="en-US" sz="1400" b="1" dirty="0"/>
          </a:p>
          <a:p>
            <a:r>
              <a:rPr lang="en-US" sz="1400" dirty="0"/>
              <a:t>https://github.com/Harshitha-Nuka/EV_charging_prediction.git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3D342-E585-1FA5-5C1C-09DCDFC4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06" y="1784036"/>
            <a:ext cx="5279594" cy="35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C879FA-1EE3-44F5-7525-792B54F0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30" y="1784036"/>
            <a:ext cx="4365688" cy="33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57D63-9C55-57C8-2201-74625C8C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D4F75-9BF4-86AE-EB91-472F5BD94B44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C0959-AE36-41AE-F986-60F1CF9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4" y="2001042"/>
            <a:ext cx="5131339" cy="349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791DB-7339-61E3-C0E8-DFFBDAE61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89" y="2001041"/>
            <a:ext cx="5777904" cy="33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E1D28-7889-949A-2C5E-399A5E66D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8051B-AD1F-7F5D-4690-9D3C2EE54EC5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AA200-6398-3D90-8CED-2C372B5B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8" y="1738911"/>
            <a:ext cx="5547213" cy="3380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54E9EB-9192-BECC-7135-B3A8DC7C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29" y="1738911"/>
            <a:ext cx="5183107" cy="33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02540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62</TotalTime>
  <Words>587</Words>
  <Application>Microsoft Office PowerPoint</Application>
  <PresentationFormat>Widescreen</PresentationFormat>
  <Paragraphs>118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Arial,Sans-Serif</vt:lpstr>
      <vt:lpstr>Calibri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Harshitha Nuka</cp:lastModifiedBy>
  <cp:revision>4</cp:revision>
  <dcterms:created xsi:type="dcterms:W3CDTF">2024-12-31T09:40:01Z</dcterms:created>
  <dcterms:modified xsi:type="dcterms:W3CDTF">2025-08-02T07:27:09Z</dcterms:modified>
</cp:coreProperties>
</file>